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3" r:id="rId5"/>
    <p:sldId id="259" r:id="rId6"/>
    <p:sldId id="260" r:id="rId7"/>
    <p:sldId id="261" r:id="rId8"/>
    <p:sldId id="262" r:id="rId9"/>
    <p:sldId id="264" r:id="rId10"/>
    <p:sldId id="265" r:id="rId11"/>
    <p:sldId id="267"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9995CE-491A-4452-A314-77AACEFAB68C}">
          <p14:sldIdLst>
            <p14:sldId id="256"/>
            <p14:sldId id="257"/>
            <p14:sldId id="258"/>
            <p14:sldId id="263"/>
            <p14:sldId id="259"/>
            <p14:sldId id="260"/>
            <p14:sldId id="261"/>
            <p14:sldId id="262"/>
            <p14:sldId id="264"/>
            <p14:sldId id="265"/>
            <p14:sldId id="26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09E4B8-6150-46DB-9B60-465262EF14F6}"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51819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09E4B8-6150-46DB-9B60-465262EF14F6}"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127357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09E4B8-6150-46DB-9B60-465262EF14F6}"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288381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09E4B8-6150-46DB-9B60-465262EF14F6}"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3759383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09E4B8-6150-46DB-9B60-465262EF14F6}"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154257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09E4B8-6150-46DB-9B60-465262EF14F6}" type="datetimeFigureOut">
              <a:rPr lang="en-IN" smtClean="0"/>
              <a:t>13-04-2024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1466071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09E4B8-6150-46DB-9B60-465262EF14F6}" type="datetimeFigureOut">
              <a:rPr lang="en-IN" smtClean="0"/>
              <a:t>13-04-2024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2167790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09E4B8-6150-46DB-9B60-465262EF14F6}" type="datetimeFigureOut">
              <a:rPr lang="en-IN" smtClean="0"/>
              <a:t>13-04-2024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3006070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09E4B8-6150-46DB-9B60-465262EF14F6}" type="datetimeFigureOut">
              <a:rPr lang="en-IN" smtClean="0"/>
              <a:t>13-04-2024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4111894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9E4B8-6150-46DB-9B60-465262EF14F6}" type="datetimeFigureOut">
              <a:rPr lang="en-IN" smtClean="0"/>
              <a:t>13-04-2024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1709116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9E4B8-6150-46DB-9B60-465262EF14F6}" type="datetimeFigureOut">
              <a:rPr lang="en-IN" smtClean="0"/>
              <a:t>13-04-2024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75B53-206C-48C3-AD18-938CEF140C57}" type="slidenum">
              <a:rPr lang="en-IN" smtClean="0"/>
              <a:t>‹#›</a:t>
            </a:fld>
            <a:endParaRPr lang="en-IN"/>
          </a:p>
        </p:txBody>
      </p:sp>
    </p:spTree>
    <p:extLst>
      <p:ext uri="{BB962C8B-B14F-4D97-AF65-F5344CB8AC3E}">
        <p14:creationId xmlns:p14="http://schemas.microsoft.com/office/powerpoint/2010/main" val="420614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microsoft.com/office/2007/relationships/hdphoto" Target="../media/hdphoto1.wdp"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duotone>
              <a:prstClr val="black"/>
              <a:schemeClr val="accent6">
                <a:tint val="45000"/>
                <a:satMod val="400000"/>
              </a:schemeClr>
            </a:duotone>
            <a:extLst>
              <a:ext uri="{BEBA8EAE-BF5A-486C-A8C5-ECC9F3942E4B}">
                <a14:imgProps xmlns:a14="http://schemas.microsoft.com/office/drawing/2010/main">
                  <a14:imgLayer r:embed="rId14">
                    <a14:imgEffect>
                      <a14:saturation sat="98000"/>
                    </a14:imgEffect>
                  </a14:imgLayer>
                </a14:imgProps>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9E4B8-6150-46DB-9B60-465262EF14F6}" type="datetimeFigureOut">
              <a:rPr lang="en-IN" smtClean="0"/>
              <a:t>13-04-2024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275B53-206C-48C3-AD18-938CEF140C57}" type="slidenum">
              <a:rPr lang="en-IN" smtClean="0"/>
              <a:t>‹#›</a:t>
            </a:fld>
            <a:endParaRPr lang="en-IN"/>
          </a:p>
        </p:txBody>
      </p:sp>
    </p:spTree>
    <p:extLst>
      <p:ext uri="{BB962C8B-B14F-4D97-AF65-F5344CB8AC3E}">
        <p14:creationId xmlns:p14="http://schemas.microsoft.com/office/powerpoint/2010/main" val="28358058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image" Target="../media/image7.jpeg" /><Relationship Id="rId1" Type="http://schemas.openxmlformats.org/officeDocument/2006/relationships/slideLayout" Target="../slideLayouts/slideLayout7.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jpeg" /></Relationships>
</file>

<file path=ppt/slides/_rels/slide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 Id="rId5" Type="http://schemas.openxmlformats.org/officeDocument/2006/relationships/image" Target="../media/image18.png" /><Relationship Id="rId4" Type="http://schemas.openxmlformats.org/officeDocument/2006/relationships/image" Target="../media/image17.png" /></Relationships>
</file>

<file path=ppt/slides/_rels/slide8.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19.jpeg" /><Relationship Id="rId1" Type="http://schemas.openxmlformats.org/officeDocument/2006/relationships/slideLayout" Target="../slideLayouts/slideLayout7.xml" /><Relationship Id="rId6" Type="http://schemas.openxmlformats.org/officeDocument/2006/relationships/image" Target="../media/image23.jpeg" /><Relationship Id="rId5" Type="http://schemas.openxmlformats.org/officeDocument/2006/relationships/image" Target="../media/image22.jpeg" /><Relationship Id="rId4" Type="http://schemas.openxmlformats.org/officeDocument/2006/relationships/image" Target="../media/image21.jpeg" /></Relationships>
</file>

<file path=ppt/slides/_rels/slide9.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2F752E-D760-6555-64DC-1C3E7EF42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ED7004-5AD7-883D-FE55-FF319D130429}"/>
              </a:ext>
            </a:extLst>
          </p:cNvPr>
          <p:cNvSpPr txBox="1"/>
          <p:nvPr/>
        </p:nvSpPr>
        <p:spPr>
          <a:xfrm>
            <a:off x="1509931" y="2551837"/>
            <a:ext cx="9172137" cy="1754326"/>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3600" b="1" dirty="0"/>
              <a:t>Design and Implementation of a Smart Garbage Bin for Solid Waste Management using Computer Vision and Internet of Things</a:t>
            </a:r>
            <a:endParaRPr lang="en-IN" sz="3600" b="1" dirty="0"/>
          </a:p>
        </p:txBody>
      </p:sp>
    </p:spTree>
    <p:extLst>
      <p:ext uri="{BB962C8B-B14F-4D97-AF65-F5344CB8AC3E}">
        <p14:creationId xmlns:p14="http://schemas.microsoft.com/office/powerpoint/2010/main" val="625668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90B6-F0FF-88D1-663F-68D2962419CA}"/>
              </a:ext>
            </a:extLst>
          </p:cNvPr>
          <p:cNvSpPr>
            <a:spLocks noGrp="1"/>
          </p:cNvSpPr>
          <p:nvPr>
            <p:ph type="title"/>
          </p:nvPr>
        </p:nvSpPr>
        <p:spPr/>
        <p:txBody>
          <a:bodyPr/>
          <a:lstStyle/>
          <a:p>
            <a:r>
              <a:rPr lang="en-IN" b="1" u="sng" dirty="0"/>
              <a:t>Customizability:</a:t>
            </a:r>
          </a:p>
        </p:txBody>
      </p:sp>
      <p:sp>
        <p:nvSpPr>
          <p:cNvPr id="3" name="Content Placeholder 2">
            <a:extLst>
              <a:ext uri="{FF2B5EF4-FFF2-40B4-BE49-F238E27FC236}">
                <a16:creationId xmlns:a16="http://schemas.microsoft.com/office/drawing/2014/main" id="{39284EEA-F3D7-843A-494F-2ACA6AC2E546}"/>
              </a:ext>
            </a:extLst>
          </p:cNvPr>
          <p:cNvSpPr>
            <a:spLocks noGrp="1"/>
          </p:cNvSpPr>
          <p:nvPr>
            <p:ph idx="1"/>
          </p:nvPr>
        </p:nvSpPr>
        <p:spPr/>
        <p:txBody>
          <a:bodyPr/>
          <a:lstStyle/>
          <a:p>
            <a:pPr algn="just"/>
            <a:r>
              <a:rPr lang="en-IN" dirty="0"/>
              <a:t>The use of Computer Vision (YOLOv5 Algorithm) offers a lot of customizability in the detection of the various types of wastes.</a:t>
            </a:r>
          </a:p>
          <a:p>
            <a:pPr algn="just"/>
            <a:r>
              <a:rPr lang="en-IN" dirty="0"/>
              <a:t>For example:- Th</a:t>
            </a:r>
            <a:r>
              <a:rPr lang="en-IN" sz="2400" dirty="0">
                <a:effectLst/>
                <a:latin typeface="Calibri" panose="020F0502020204030204" pitchFamily="34" charset="0"/>
                <a:ea typeface="Calibri" panose="020F0502020204030204" pitchFamily="34" charset="0"/>
              </a:rPr>
              <a:t>e </a:t>
            </a:r>
            <a:r>
              <a:rPr lang="en-IN" dirty="0">
                <a:effectLst/>
                <a:latin typeface="Calibri" panose="020F0502020204030204" pitchFamily="34" charset="0"/>
                <a:ea typeface="Calibri" panose="020F0502020204030204" pitchFamily="34" charset="0"/>
              </a:rPr>
              <a:t>types of waste generated in a hospital will be different as compared to the waste generated in a shopping mall. Considering this, the YOLOv5 algorithm can be trained on a distinct dataset containing images of items like syringes, bandages, and so on. This will enable the bin to segregate wastes at a higher level based on the environment it is in.</a:t>
            </a:r>
          </a:p>
          <a:p>
            <a:endParaRPr lang="en-IN" dirty="0"/>
          </a:p>
        </p:txBody>
      </p:sp>
    </p:spTree>
    <p:extLst>
      <p:ext uri="{BB962C8B-B14F-4D97-AF65-F5344CB8AC3E}">
        <p14:creationId xmlns:p14="http://schemas.microsoft.com/office/powerpoint/2010/main" val="156961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0E1E-6ECA-D827-80F4-9102361366BD}"/>
              </a:ext>
            </a:extLst>
          </p:cNvPr>
          <p:cNvSpPr>
            <a:spLocks noGrp="1"/>
          </p:cNvSpPr>
          <p:nvPr>
            <p:ph type="title"/>
          </p:nvPr>
        </p:nvSpPr>
        <p:spPr/>
        <p:txBody>
          <a:bodyPr/>
          <a:lstStyle/>
          <a:p>
            <a:r>
              <a:rPr lang="en-IN" b="1" u="sng" dirty="0"/>
              <a:t>Conclusion</a:t>
            </a:r>
          </a:p>
        </p:txBody>
      </p:sp>
      <p:sp>
        <p:nvSpPr>
          <p:cNvPr id="3" name="Content Placeholder 2">
            <a:extLst>
              <a:ext uri="{FF2B5EF4-FFF2-40B4-BE49-F238E27FC236}">
                <a16:creationId xmlns:a16="http://schemas.microsoft.com/office/drawing/2014/main" id="{87C1E652-A736-B17D-BB7A-E0F7DA2A20E0}"/>
              </a:ext>
            </a:extLst>
          </p:cNvPr>
          <p:cNvSpPr>
            <a:spLocks noGrp="1"/>
          </p:cNvSpPr>
          <p:nvPr>
            <p:ph idx="1"/>
          </p:nvPr>
        </p:nvSpPr>
        <p:spPr/>
        <p:txBody>
          <a:bodyPr/>
          <a:lstStyle/>
          <a:p>
            <a:pPr marL="0" indent="0" algn="just">
              <a:buNone/>
            </a:pPr>
            <a:r>
              <a:rPr lang="en-IN" dirty="0">
                <a:effectLst/>
                <a:latin typeface="Calibri" panose="020F0502020204030204" pitchFamily="34" charset="0"/>
                <a:ea typeface="Calibri" panose="020F0502020204030204" pitchFamily="34" charset="0"/>
              </a:rPr>
              <a:t>The results demonstrate the effectiveness of the Smart Garbage Bin in segregating solid waste, promoting recycling efforts, and reducing the burden on conventional waste management systems. By employing this technology, communities can significantly improve waste sorting accuracy and lower the environmental impact of mismanaged waste. The Smart Garbage Bin's ability to automatically segregate solid waste marks a significant advancement in waste management practices, fostering sustainability and paving the way for more intelligent and greener cities.</a:t>
            </a:r>
          </a:p>
          <a:p>
            <a:endParaRPr lang="en-IN" dirty="0"/>
          </a:p>
        </p:txBody>
      </p:sp>
    </p:spTree>
    <p:extLst>
      <p:ext uri="{BB962C8B-B14F-4D97-AF65-F5344CB8AC3E}">
        <p14:creationId xmlns:p14="http://schemas.microsoft.com/office/powerpoint/2010/main" val="287412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2A575-D198-599A-9E7A-2B4742594AFC}"/>
              </a:ext>
            </a:extLst>
          </p:cNvPr>
          <p:cNvSpPr>
            <a:spLocks noGrp="1"/>
          </p:cNvSpPr>
          <p:nvPr>
            <p:ph type="title"/>
          </p:nvPr>
        </p:nvSpPr>
        <p:spPr/>
        <p:txBody>
          <a:bodyPr/>
          <a:lstStyle/>
          <a:p>
            <a:r>
              <a:rPr lang="en-IN" b="1" u="sng" dirty="0"/>
              <a:t>Acknowledgements</a:t>
            </a:r>
          </a:p>
        </p:txBody>
      </p:sp>
      <p:sp>
        <p:nvSpPr>
          <p:cNvPr id="3" name="Content Placeholder 2">
            <a:extLst>
              <a:ext uri="{FF2B5EF4-FFF2-40B4-BE49-F238E27FC236}">
                <a16:creationId xmlns:a16="http://schemas.microsoft.com/office/drawing/2014/main" id="{96E3AE25-3B68-2345-54BF-39792DE67B7E}"/>
              </a:ext>
            </a:extLst>
          </p:cNvPr>
          <p:cNvSpPr>
            <a:spLocks noGrp="1"/>
          </p:cNvSpPr>
          <p:nvPr>
            <p:ph idx="1"/>
          </p:nvPr>
        </p:nvSpPr>
        <p:spPr/>
        <p:txBody>
          <a:bodyPr>
            <a:normAutofit/>
          </a:bodyPr>
          <a:lstStyle/>
          <a:p>
            <a:pPr marL="0" indent="0" algn="just">
              <a:buNone/>
            </a:pPr>
            <a:r>
              <a:rPr lang="en-IN" b="1" dirty="0">
                <a:effectLst/>
                <a:latin typeface="Calibri" panose="020F0502020204030204" pitchFamily="34" charset="0"/>
                <a:ea typeface="Calibri" panose="020F0502020204030204" pitchFamily="34" charset="0"/>
              </a:rPr>
              <a:t>Special thanks to </a:t>
            </a:r>
            <a:r>
              <a:rPr lang="en-IN" b="1" dirty="0" err="1">
                <a:effectLst/>
                <a:latin typeface="Calibri" panose="020F0502020204030204" pitchFamily="34" charset="0"/>
                <a:ea typeface="Calibri" panose="020F0502020204030204" pitchFamily="34" charset="0"/>
              </a:rPr>
              <a:t>Dr.</a:t>
            </a:r>
            <a:r>
              <a:rPr lang="en-IN" b="1" dirty="0">
                <a:effectLst/>
                <a:latin typeface="Calibri" panose="020F0502020204030204" pitchFamily="34" charset="0"/>
                <a:ea typeface="Calibri" panose="020F0502020204030204" pitchFamily="34" charset="0"/>
              </a:rPr>
              <a:t> </a:t>
            </a:r>
            <a:r>
              <a:rPr lang="en-IN" b="1" dirty="0" err="1">
                <a:effectLst/>
                <a:latin typeface="Calibri" panose="020F0502020204030204" pitchFamily="34" charset="0"/>
                <a:ea typeface="Calibri" panose="020F0502020204030204" pitchFamily="34" charset="0"/>
              </a:rPr>
              <a:t>Brojendranath</a:t>
            </a:r>
            <a:r>
              <a:rPr lang="en-IN" b="1" dirty="0">
                <a:effectLst/>
                <a:latin typeface="Calibri" panose="020F0502020204030204" pitchFamily="34" charset="0"/>
                <a:ea typeface="Calibri" panose="020F0502020204030204" pitchFamily="34" charset="0"/>
              </a:rPr>
              <a:t> Dey and </a:t>
            </a:r>
            <a:r>
              <a:rPr lang="en-IN" b="1" dirty="0" err="1">
                <a:effectLst/>
                <a:latin typeface="Calibri" panose="020F0502020204030204" pitchFamily="34" charset="0"/>
                <a:ea typeface="Calibri" panose="020F0502020204030204" pitchFamily="34" charset="0"/>
              </a:rPr>
              <a:t>Dr.</a:t>
            </a:r>
            <a:r>
              <a:rPr lang="en-IN" b="1" dirty="0">
                <a:effectLst/>
                <a:latin typeface="Calibri" panose="020F0502020204030204" pitchFamily="34" charset="0"/>
                <a:ea typeface="Calibri" panose="020F0502020204030204" pitchFamily="34" charset="0"/>
              </a:rPr>
              <a:t> Srijan Paul for helping with this project.</a:t>
            </a:r>
          </a:p>
          <a:p>
            <a:endParaRPr lang="en-IN" sz="2400" b="1" dirty="0"/>
          </a:p>
        </p:txBody>
      </p:sp>
    </p:spTree>
    <p:extLst>
      <p:ext uri="{BB962C8B-B14F-4D97-AF65-F5344CB8AC3E}">
        <p14:creationId xmlns:p14="http://schemas.microsoft.com/office/powerpoint/2010/main" val="4044491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9FED17-F037-B229-723E-B44A121F1BE3}"/>
              </a:ext>
            </a:extLst>
          </p:cNvPr>
          <p:cNvSpPr txBox="1"/>
          <p:nvPr/>
        </p:nvSpPr>
        <p:spPr>
          <a:xfrm>
            <a:off x="588498" y="4200773"/>
            <a:ext cx="11015003" cy="1938992"/>
          </a:xfrm>
          <a:prstGeom prst="rect">
            <a:avLst/>
          </a:prstGeom>
          <a:noFill/>
        </p:spPr>
        <p:txBody>
          <a:bodyPr wrap="square">
            <a:spAutoFit/>
          </a:bodyPr>
          <a:lstStyle/>
          <a:p>
            <a:pPr algn="just"/>
            <a:r>
              <a:rPr lang="en-IN" sz="2000" dirty="0">
                <a:effectLst/>
                <a:latin typeface="Calibri" panose="020F0502020204030204" pitchFamily="34" charset="0"/>
                <a:ea typeface="Calibri" panose="020F0502020204030204" pitchFamily="34" charset="0"/>
              </a:rPr>
              <a:t>The increasing global population and urbanization have led to a significant rise in solid waste generation, posing serious environmental challenges.  Proper waste management and efficient waste segregation are crucial to reducing the environmental impact and promoting sustainable living. The majority of the waste is not recycled correctly due to faulty waste segregation, and this research paper presents the design, development and implementation of a Smart Garbage Bin (SGB) equipped with computer vision and sensors for automatic solid waste segregation.</a:t>
            </a:r>
            <a:endParaRPr lang="en-IN" sz="2000" dirty="0"/>
          </a:p>
        </p:txBody>
      </p:sp>
      <p:pic>
        <p:nvPicPr>
          <p:cNvPr id="3" name="Picture 2">
            <a:extLst>
              <a:ext uri="{FF2B5EF4-FFF2-40B4-BE49-F238E27FC236}">
                <a16:creationId xmlns:a16="http://schemas.microsoft.com/office/drawing/2014/main" id="{8258BFC6-F385-A1C6-A8EF-57988F820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98" y="613219"/>
            <a:ext cx="5122606" cy="3095394"/>
          </a:xfrm>
          <a:prstGeom prst="rect">
            <a:avLst/>
          </a:prstGeom>
          <a:effectLst>
            <a:reflection blurRad="6350" stA="15000" endPos="35000" dir="5400000" sy="-100000" algn="bl" rotWithShape="0"/>
          </a:effectLst>
        </p:spPr>
      </p:pic>
      <p:pic>
        <p:nvPicPr>
          <p:cNvPr id="6" name="Picture 5">
            <a:extLst>
              <a:ext uri="{FF2B5EF4-FFF2-40B4-BE49-F238E27FC236}">
                <a16:creationId xmlns:a16="http://schemas.microsoft.com/office/drawing/2014/main" id="{F87E37BE-828C-4374-B973-BE4B1C6BF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591" y="613219"/>
            <a:ext cx="5598910" cy="3095394"/>
          </a:xfrm>
          <a:prstGeom prst="rect">
            <a:avLst/>
          </a:prstGeom>
          <a:effectLst>
            <a:reflection blurRad="6350" stA="15000" endPos="35000" dir="5400000" sy="-100000" algn="bl" rotWithShape="0"/>
          </a:effectLst>
        </p:spPr>
      </p:pic>
    </p:spTree>
    <p:extLst>
      <p:ext uri="{BB962C8B-B14F-4D97-AF65-F5344CB8AC3E}">
        <p14:creationId xmlns:p14="http://schemas.microsoft.com/office/powerpoint/2010/main" val="2249760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F494AE-936A-BC7C-8862-BC2C132E7D7B}"/>
              </a:ext>
            </a:extLst>
          </p:cNvPr>
          <p:cNvSpPr txBox="1"/>
          <p:nvPr/>
        </p:nvSpPr>
        <p:spPr>
          <a:xfrm>
            <a:off x="1627163" y="4844214"/>
            <a:ext cx="9144636" cy="1200329"/>
          </a:xfrm>
          <a:prstGeom prst="rect">
            <a:avLst/>
          </a:prstGeom>
          <a:noFill/>
        </p:spPr>
        <p:txBody>
          <a:bodyPr wrap="square">
            <a:spAutoFit/>
          </a:bodyPr>
          <a:lstStyle/>
          <a:p>
            <a:pPr algn="just"/>
            <a:r>
              <a:rPr lang="en-US" sz="2400" dirty="0"/>
              <a:t>Use of computer vision(YOLOv5 Algorithm) and sensors (Humidity Sensor and Inductive Proximity Sensor) to segregate different types of solid wastes.</a:t>
            </a:r>
            <a:endParaRPr lang="en-IN" sz="2400" dirty="0"/>
          </a:p>
        </p:txBody>
      </p:sp>
      <p:pic>
        <p:nvPicPr>
          <p:cNvPr id="7" name="Picture 6">
            <a:extLst>
              <a:ext uri="{FF2B5EF4-FFF2-40B4-BE49-F238E27FC236}">
                <a16:creationId xmlns:a16="http://schemas.microsoft.com/office/drawing/2014/main" id="{38FE80DA-30A6-5397-2636-B1499B463AD0}"/>
              </a:ext>
            </a:extLst>
          </p:cNvPr>
          <p:cNvPicPr>
            <a:picLocks noChangeAspect="1"/>
          </p:cNvPicPr>
          <p:nvPr/>
        </p:nvPicPr>
        <p:blipFill>
          <a:blip r:embed="rId2"/>
          <a:stretch>
            <a:fillRect/>
          </a:stretch>
        </p:blipFill>
        <p:spPr>
          <a:xfrm>
            <a:off x="6867750" y="1418070"/>
            <a:ext cx="3886836" cy="3071081"/>
          </a:xfrm>
          <a:prstGeom prst="rect">
            <a:avLst/>
          </a:prstGeom>
          <a:effectLst>
            <a:reflection blurRad="6350" stA="15000" endPos="35000" dir="5400000" sy="-100000" algn="bl" rotWithShape="0"/>
          </a:effectLst>
        </p:spPr>
      </p:pic>
      <p:sp>
        <p:nvSpPr>
          <p:cNvPr id="6" name="Title 5">
            <a:extLst>
              <a:ext uri="{FF2B5EF4-FFF2-40B4-BE49-F238E27FC236}">
                <a16:creationId xmlns:a16="http://schemas.microsoft.com/office/drawing/2014/main" id="{CD2B6934-D39D-7E2D-AD8A-CB37F8885BD2}"/>
              </a:ext>
            </a:extLst>
          </p:cNvPr>
          <p:cNvSpPr>
            <a:spLocks noGrp="1"/>
          </p:cNvSpPr>
          <p:nvPr>
            <p:ph type="title"/>
          </p:nvPr>
        </p:nvSpPr>
        <p:spPr>
          <a:xfrm>
            <a:off x="1627163" y="92507"/>
            <a:ext cx="10515600" cy="1325563"/>
          </a:xfrm>
        </p:spPr>
        <p:txBody>
          <a:bodyPr>
            <a:normAutofit/>
          </a:bodyPr>
          <a:lstStyle/>
          <a:p>
            <a:r>
              <a:rPr lang="en-IN" sz="4800" b="1" u="sng" dirty="0"/>
              <a:t>Approach</a:t>
            </a:r>
            <a:r>
              <a:rPr lang="en-IN" sz="4800" b="1" dirty="0"/>
              <a:t>:</a:t>
            </a:r>
          </a:p>
        </p:txBody>
      </p:sp>
      <p:pic>
        <p:nvPicPr>
          <p:cNvPr id="13" name="Picture 12">
            <a:extLst>
              <a:ext uri="{FF2B5EF4-FFF2-40B4-BE49-F238E27FC236}">
                <a16:creationId xmlns:a16="http://schemas.microsoft.com/office/drawing/2014/main" id="{3E185222-07C5-94EE-0895-AE4CE0A0EF5C}"/>
              </a:ext>
            </a:extLst>
          </p:cNvPr>
          <p:cNvPicPr>
            <a:picLocks noChangeAspect="1"/>
          </p:cNvPicPr>
          <p:nvPr/>
        </p:nvPicPr>
        <p:blipFill>
          <a:blip r:embed="rId3"/>
          <a:stretch>
            <a:fillRect/>
          </a:stretch>
        </p:blipFill>
        <p:spPr>
          <a:xfrm>
            <a:off x="1627163" y="1419928"/>
            <a:ext cx="3852410" cy="3069223"/>
          </a:xfrm>
          <a:prstGeom prst="rect">
            <a:avLst/>
          </a:prstGeom>
          <a:effectLst>
            <a:reflection blurRad="6350" stA="15000" endPos="35000" dir="5400000" sy="-100000" algn="bl" rotWithShape="0"/>
          </a:effectLst>
        </p:spPr>
      </p:pic>
    </p:spTree>
    <p:extLst>
      <p:ext uri="{BB962C8B-B14F-4D97-AF65-F5344CB8AC3E}">
        <p14:creationId xmlns:p14="http://schemas.microsoft.com/office/powerpoint/2010/main" val="285733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3D7A-6DAD-55AF-668B-B53F0439F727}"/>
              </a:ext>
            </a:extLst>
          </p:cNvPr>
          <p:cNvSpPr>
            <a:spLocks noGrp="1"/>
          </p:cNvSpPr>
          <p:nvPr>
            <p:ph type="title"/>
          </p:nvPr>
        </p:nvSpPr>
        <p:spPr/>
        <p:txBody>
          <a:bodyPr>
            <a:normAutofit/>
          </a:bodyPr>
          <a:lstStyle/>
          <a:p>
            <a:r>
              <a:rPr lang="en-IN" sz="5400" b="1" u="sng" dirty="0"/>
              <a:t>Various Components used :</a:t>
            </a:r>
          </a:p>
        </p:txBody>
      </p:sp>
      <p:sp>
        <p:nvSpPr>
          <p:cNvPr id="4" name="Content Placeholder 3">
            <a:extLst>
              <a:ext uri="{FF2B5EF4-FFF2-40B4-BE49-F238E27FC236}">
                <a16:creationId xmlns:a16="http://schemas.microsoft.com/office/drawing/2014/main" id="{75C5DB97-C513-F1AE-5C28-A6D96E6CFBA9}"/>
              </a:ext>
            </a:extLst>
          </p:cNvPr>
          <p:cNvSpPr>
            <a:spLocks noGrp="1"/>
          </p:cNvSpPr>
          <p:nvPr>
            <p:ph idx="1"/>
          </p:nvPr>
        </p:nvSpPr>
        <p:spPr/>
        <p:txBody>
          <a:bodyPr/>
          <a:lstStyle/>
          <a:p>
            <a:pPr marL="0" indent="0">
              <a:buNone/>
            </a:pPr>
            <a:endParaRPr lang="en-IN" dirty="0"/>
          </a:p>
          <a:p>
            <a:pPr lvl="1"/>
            <a:r>
              <a:rPr lang="en-IN" sz="3200" dirty="0"/>
              <a:t>Orange Pi 5</a:t>
            </a:r>
          </a:p>
          <a:p>
            <a:pPr lvl="1"/>
            <a:r>
              <a:rPr lang="en-IN" sz="3200" dirty="0"/>
              <a:t>Camera Module</a:t>
            </a:r>
          </a:p>
          <a:p>
            <a:pPr lvl="1"/>
            <a:r>
              <a:rPr lang="en-IN" sz="3200" dirty="0"/>
              <a:t>Servo Motor</a:t>
            </a:r>
          </a:p>
          <a:p>
            <a:pPr lvl="1"/>
            <a:r>
              <a:rPr lang="en-IN" sz="3200" dirty="0"/>
              <a:t>Inductive Proximity Sensor</a:t>
            </a:r>
          </a:p>
          <a:p>
            <a:pPr lvl="1"/>
            <a:r>
              <a:rPr lang="en-IN" sz="3200" dirty="0"/>
              <a:t>Infrared Sensor</a:t>
            </a:r>
          </a:p>
          <a:p>
            <a:pPr lvl="1"/>
            <a:r>
              <a:rPr lang="en-IN" sz="3200" dirty="0"/>
              <a:t>Humidity Sensor</a:t>
            </a:r>
          </a:p>
        </p:txBody>
      </p:sp>
    </p:spTree>
    <p:extLst>
      <p:ext uri="{BB962C8B-B14F-4D97-AF65-F5344CB8AC3E}">
        <p14:creationId xmlns:p14="http://schemas.microsoft.com/office/powerpoint/2010/main" val="373782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range Pi 5 lands for US$60 with Rockchip RK3588S and 4 GB of LPDDR4X ...">
            <a:extLst>
              <a:ext uri="{FF2B5EF4-FFF2-40B4-BE49-F238E27FC236}">
                <a16:creationId xmlns:a16="http://schemas.microsoft.com/office/drawing/2014/main" id="{B11E72F8-8413-20DC-370E-D4CC9371F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275" y="819627"/>
            <a:ext cx="3284040" cy="2109913"/>
          </a:xfrm>
          <a:prstGeom prst="rect">
            <a:avLst/>
          </a:prstGeom>
          <a:noFill/>
          <a:effectLst>
            <a:reflection blurRad="6350" stA="150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265C8DE-ED3E-75D9-BEDA-C6F32960FDA5}"/>
              </a:ext>
            </a:extLst>
          </p:cNvPr>
          <p:cNvPicPr>
            <a:picLocks noChangeAspect="1"/>
          </p:cNvPicPr>
          <p:nvPr/>
        </p:nvPicPr>
        <p:blipFill>
          <a:blip r:embed="rId3"/>
          <a:stretch>
            <a:fillRect/>
          </a:stretch>
        </p:blipFill>
        <p:spPr>
          <a:xfrm>
            <a:off x="4788624" y="819815"/>
            <a:ext cx="2770772" cy="2011875"/>
          </a:xfrm>
          <a:prstGeom prst="rect">
            <a:avLst/>
          </a:prstGeom>
          <a:effectLst>
            <a:reflection blurRad="6350" stA="15000" endPos="35000" dir="5400000" sy="-100000" algn="bl" rotWithShape="0"/>
          </a:effectLst>
        </p:spPr>
      </p:pic>
      <p:pic>
        <p:nvPicPr>
          <p:cNvPr id="2052" name="Picture 4" descr="Yaskawa DC Servo Motor, यास्कावा की सर्वो मोटर, यास्कावा सर्वो मोटर ...">
            <a:extLst>
              <a:ext uri="{FF2B5EF4-FFF2-40B4-BE49-F238E27FC236}">
                <a16:creationId xmlns:a16="http://schemas.microsoft.com/office/drawing/2014/main" id="{07E19F89-0B7E-4E94-3EE5-6CA310702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453" y="819626"/>
            <a:ext cx="2457940" cy="2110101"/>
          </a:xfrm>
          <a:prstGeom prst="rect">
            <a:avLst/>
          </a:prstGeom>
          <a:noFill/>
          <a:effectLst>
            <a:reflection blurRad="6350" stA="150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054" name="Picture 6" descr="IMS18-08BPSVC0S | Inductive proximity sensors | SICK">
            <a:extLst>
              <a:ext uri="{FF2B5EF4-FFF2-40B4-BE49-F238E27FC236}">
                <a16:creationId xmlns:a16="http://schemas.microsoft.com/office/drawing/2014/main" id="{EF6FE181-54F1-7261-3E41-DDAD4F2936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0525" y="3928461"/>
            <a:ext cx="1837540" cy="1687179"/>
          </a:xfrm>
          <a:prstGeom prst="rect">
            <a:avLst/>
          </a:prstGeom>
          <a:noFill/>
          <a:effectLst>
            <a:reflection blurRad="6350" stA="15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4520F5-F8AD-B730-E9EF-647D75B4B2DB}"/>
              </a:ext>
            </a:extLst>
          </p:cNvPr>
          <p:cNvSpPr txBox="1"/>
          <p:nvPr/>
        </p:nvSpPr>
        <p:spPr>
          <a:xfrm>
            <a:off x="1782181" y="2929540"/>
            <a:ext cx="1294228" cy="369332"/>
          </a:xfrm>
          <a:prstGeom prst="rect">
            <a:avLst/>
          </a:prstGeom>
          <a:noFill/>
        </p:spPr>
        <p:txBody>
          <a:bodyPr wrap="square" rtlCol="0">
            <a:spAutoFit/>
          </a:bodyPr>
          <a:lstStyle/>
          <a:p>
            <a:pPr algn="ctr"/>
            <a:r>
              <a:rPr lang="en-IN" b="1" dirty="0"/>
              <a:t>Orange Pi 5</a:t>
            </a:r>
          </a:p>
        </p:txBody>
      </p:sp>
      <p:sp>
        <p:nvSpPr>
          <p:cNvPr id="5" name="TextBox 4">
            <a:extLst>
              <a:ext uri="{FF2B5EF4-FFF2-40B4-BE49-F238E27FC236}">
                <a16:creationId xmlns:a16="http://schemas.microsoft.com/office/drawing/2014/main" id="{10FB20C2-2687-5CE4-950C-C2B177DB5D0B}"/>
              </a:ext>
            </a:extLst>
          </p:cNvPr>
          <p:cNvSpPr txBox="1"/>
          <p:nvPr/>
        </p:nvSpPr>
        <p:spPr>
          <a:xfrm>
            <a:off x="4860629" y="2929540"/>
            <a:ext cx="2626762" cy="369332"/>
          </a:xfrm>
          <a:prstGeom prst="rect">
            <a:avLst/>
          </a:prstGeom>
          <a:noFill/>
        </p:spPr>
        <p:txBody>
          <a:bodyPr wrap="square" rtlCol="0">
            <a:spAutoFit/>
          </a:bodyPr>
          <a:lstStyle/>
          <a:p>
            <a:pPr algn="ctr"/>
            <a:r>
              <a:rPr lang="en-US" b="1" dirty="0"/>
              <a:t>Camera module</a:t>
            </a:r>
            <a:endParaRPr lang="en-IN" b="1" dirty="0"/>
          </a:p>
        </p:txBody>
      </p:sp>
      <p:sp>
        <p:nvSpPr>
          <p:cNvPr id="6" name="TextBox 5">
            <a:extLst>
              <a:ext uri="{FF2B5EF4-FFF2-40B4-BE49-F238E27FC236}">
                <a16:creationId xmlns:a16="http://schemas.microsoft.com/office/drawing/2014/main" id="{65F59C49-44DD-9E59-FAA6-1CD5D74F7B14}"/>
              </a:ext>
            </a:extLst>
          </p:cNvPr>
          <p:cNvSpPr txBox="1"/>
          <p:nvPr/>
        </p:nvSpPr>
        <p:spPr>
          <a:xfrm>
            <a:off x="8815143" y="2929540"/>
            <a:ext cx="2194560" cy="369332"/>
          </a:xfrm>
          <a:prstGeom prst="rect">
            <a:avLst/>
          </a:prstGeom>
          <a:noFill/>
        </p:spPr>
        <p:txBody>
          <a:bodyPr wrap="square" rtlCol="0">
            <a:spAutoFit/>
          </a:bodyPr>
          <a:lstStyle/>
          <a:p>
            <a:pPr algn="ctr"/>
            <a:r>
              <a:rPr lang="en-IN" b="1" dirty="0"/>
              <a:t>Servo Motors</a:t>
            </a:r>
          </a:p>
        </p:txBody>
      </p:sp>
      <p:sp>
        <p:nvSpPr>
          <p:cNvPr id="8" name="TextBox 7">
            <a:extLst>
              <a:ext uri="{FF2B5EF4-FFF2-40B4-BE49-F238E27FC236}">
                <a16:creationId xmlns:a16="http://schemas.microsoft.com/office/drawing/2014/main" id="{3EEB3EE3-46D9-8867-1637-D77364E5A4D1}"/>
              </a:ext>
            </a:extLst>
          </p:cNvPr>
          <p:cNvSpPr txBox="1"/>
          <p:nvPr/>
        </p:nvSpPr>
        <p:spPr>
          <a:xfrm>
            <a:off x="1229045" y="5928618"/>
            <a:ext cx="2791539" cy="369332"/>
          </a:xfrm>
          <a:prstGeom prst="rect">
            <a:avLst/>
          </a:prstGeom>
          <a:noFill/>
        </p:spPr>
        <p:txBody>
          <a:bodyPr wrap="square">
            <a:spAutoFit/>
          </a:bodyPr>
          <a:lstStyle/>
          <a:p>
            <a:r>
              <a:rPr lang="en-IN" b="1" dirty="0"/>
              <a:t>Inductive Proximity Sensor</a:t>
            </a:r>
          </a:p>
        </p:txBody>
      </p:sp>
      <p:sp>
        <p:nvSpPr>
          <p:cNvPr id="10" name="TextBox 9">
            <a:extLst>
              <a:ext uri="{FF2B5EF4-FFF2-40B4-BE49-F238E27FC236}">
                <a16:creationId xmlns:a16="http://schemas.microsoft.com/office/drawing/2014/main" id="{43E3A10E-951C-8EAC-1347-B8EBE8ECB94A}"/>
              </a:ext>
            </a:extLst>
          </p:cNvPr>
          <p:cNvSpPr txBox="1"/>
          <p:nvPr/>
        </p:nvSpPr>
        <p:spPr>
          <a:xfrm>
            <a:off x="8516654" y="5928618"/>
            <a:ext cx="2791538" cy="369332"/>
          </a:xfrm>
          <a:prstGeom prst="rect">
            <a:avLst/>
          </a:prstGeom>
          <a:noFill/>
        </p:spPr>
        <p:txBody>
          <a:bodyPr wrap="square">
            <a:spAutoFit/>
          </a:bodyPr>
          <a:lstStyle/>
          <a:p>
            <a:pPr algn="ctr"/>
            <a:r>
              <a:rPr lang="en-IN" b="1" dirty="0"/>
              <a:t>Humidity Sensor</a:t>
            </a:r>
          </a:p>
        </p:txBody>
      </p:sp>
      <p:pic>
        <p:nvPicPr>
          <p:cNvPr id="12" name="Picture 11">
            <a:extLst>
              <a:ext uri="{FF2B5EF4-FFF2-40B4-BE49-F238E27FC236}">
                <a16:creationId xmlns:a16="http://schemas.microsoft.com/office/drawing/2014/main" id="{B5AF117E-89CE-6600-12F6-8FF1A410E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2182" y="3559129"/>
            <a:ext cx="2280479" cy="2052431"/>
          </a:xfrm>
          <a:prstGeom prst="rect">
            <a:avLst/>
          </a:prstGeom>
          <a:effectLst>
            <a:reflection blurRad="6350" stA="15000" endPos="35000" dir="5400000" sy="-100000" algn="bl" rotWithShape="0"/>
          </a:effectLst>
        </p:spPr>
      </p:pic>
      <p:pic>
        <p:nvPicPr>
          <p:cNvPr id="14" name="Picture 13">
            <a:extLst>
              <a:ext uri="{FF2B5EF4-FFF2-40B4-BE49-F238E27FC236}">
                <a16:creationId xmlns:a16="http://schemas.microsoft.com/office/drawing/2014/main" id="{387BD33A-55F9-86C4-FC8B-C7D80A9388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8625" y="3559129"/>
            <a:ext cx="2770772" cy="2052431"/>
          </a:xfrm>
          <a:prstGeom prst="rect">
            <a:avLst/>
          </a:prstGeom>
          <a:effectLst>
            <a:reflection blurRad="6350" stA="15000" endPos="35000" dir="5400000" sy="-100000" algn="bl" rotWithShape="0"/>
          </a:effectLst>
        </p:spPr>
      </p:pic>
      <p:sp>
        <p:nvSpPr>
          <p:cNvPr id="15" name="TextBox 14">
            <a:extLst>
              <a:ext uri="{FF2B5EF4-FFF2-40B4-BE49-F238E27FC236}">
                <a16:creationId xmlns:a16="http://schemas.microsoft.com/office/drawing/2014/main" id="{E32D0937-BE2F-0E28-A135-34B3E54662B7}"/>
              </a:ext>
            </a:extLst>
          </p:cNvPr>
          <p:cNvSpPr txBox="1"/>
          <p:nvPr/>
        </p:nvSpPr>
        <p:spPr>
          <a:xfrm>
            <a:off x="4826851" y="5928618"/>
            <a:ext cx="2791539" cy="369332"/>
          </a:xfrm>
          <a:prstGeom prst="rect">
            <a:avLst/>
          </a:prstGeom>
          <a:noFill/>
        </p:spPr>
        <p:txBody>
          <a:bodyPr wrap="square">
            <a:spAutoFit/>
          </a:bodyPr>
          <a:lstStyle/>
          <a:p>
            <a:pPr algn="ctr"/>
            <a:r>
              <a:rPr lang="en-IN" b="1" dirty="0"/>
              <a:t>Infrared Sensor</a:t>
            </a:r>
          </a:p>
        </p:txBody>
      </p:sp>
    </p:spTree>
    <p:extLst>
      <p:ext uri="{BB962C8B-B14F-4D97-AF65-F5344CB8AC3E}">
        <p14:creationId xmlns:p14="http://schemas.microsoft.com/office/powerpoint/2010/main" val="3029676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739AF9-5BC1-0B45-7909-088405E74DC9}"/>
              </a:ext>
            </a:extLst>
          </p:cNvPr>
          <p:cNvSpPr txBox="1"/>
          <p:nvPr/>
        </p:nvSpPr>
        <p:spPr>
          <a:xfrm>
            <a:off x="3702561" y="308744"/>
            <a:ext cx="4534108" cy="523220"/>
          </a:xfrm>
          <a:prstGeom prst="rect">
            <a:avLst/>
          </a:prstGeom>
          <a:noFill/>
        </p:spPr>
        <p:txBody>
          <a:bodyPr wrap="square" rtlCol="0">
            <a:spAutoFit/>
          </a:bodyPr>
          <a:lstStyle/>
          <a:p>
            <a:pPr algn="ctr"/>
            <a:r>
              <a:rPr lang="en-US" sz="2800" b="1" u="sng" dirty="0"/>
              <a:t>Diagram of the Garbage Bin</a:t>
            </a:r>
            <a:endParaRPr lang="en-IN" sz="2800" b="1" u="sng" dirty="0"/>
          </a:p>
        </p:txBody>
      </p:sp>
      <p:pic>
        <p:nvPicPr>
          <p:cNvPr id="2" name="image1.png">
            <a:extLst>
              <a:ext uri="{FF2B5EF4-FFF2-40B4-BE49-F238E27FC236}">
                <a16:creationId xmlns:a16="http://schemas.microsoft.com/office/drawing/2014/main" id="{EB26519D-B797-92AA-6D27-8F434D22A645}"/>
              </a:ext>
            </a:extLst>
          </p:cNvPr>
          <p:cNvPicPr/>
          <p:nvPr/>
        </p:nvPicPr>
        <p:blipFill>
          <a:blip r:embed="rId2"/>
          <a:srcRect r="3706"/>
          <a:stretch>
            <a:fillRect/>
          </a:stretch>
        </p:blipFill>
        <p:spPr>
          <a:xfrm>
            <a:off x="1735998" y="1197037"/>
            <a:ext cx="3858557" cy="4463923"/>
          </a:xfrm>
          <a:prstGeom prst="rect">
            <a:avLst/>
          </a:prstGeom>
          <a:ln/>
          <a:effectLst>
            <a:reflection blurRad="6350" stA="15000" endPos="35000" dir="5400000" sy="-100000" algn="bl" rotWithShape="0"/>
          </a:effectLst>
        </p:spPr>
      </p:pic>
      <p:pic>
        <p:nvPicPr>
          <p:cNvPr id="5" name="image3.png">
            <a:extLst>
              <a:ext uri="{FF2B5EF4-FFF2-40B4-BE49-F238E27FC236}">
                <a16:creationId xmlns:a16="http://schemas.microsoft.com/office/drawing/2014/main" id="{ED22DFE2-AFC2-8913-DA50-91265472E894}"/>
              </a:ext>
            </a:extLst>
          </p:cNvPr>
          <p:cNvPicPr/>
          <p:nvPr/>
        </p:nvPicPr>
        <p:blipFill>
          <a:blip r:embed="rId3"/>
          <a:srcRect/>
          <a:stretch>
            <a:fillRect/>
          </a:stretch>
        </p:blipFill>
        <p:spPr>
          <a:xfrm>
            <a:off x="6687362" y="1197037"/>
            <a:ext cx="3365518" cy="4463923"/>
          </a:xfrm>
          <a:prstGeom prst="rect">
            <a:avLst/>
          </a:prstGeom>
          <a:ln/>
          <a:effectLst>
            <a:reflection blurRad="6350" stA="15000" endPos="35000" dir="5400000" sy="-100000" algn="bl" rotWithShape="0"/>
          </a:effectLst>
        </p:spPr>
      </p:pic>
      <p:sp>
        <p:nvSpPr>
          <p:cNvPr id="6" name="TextBox 5">
            <a:extLst>
              <a:ext uri="{FF2B5EF4-FFF2-40B4-BE49-F238E27FC236}">
                <a16:creationId xmlns:a16="http://schemas.microsoft.com/office/drawing/2014/main" id="{CA461CEC-A951-14E9-1483-81950DCF8093}"/>
              </a:ext>
            </a:extLst>
          </p:cNvPr>
          <p:cNvSpPr txBox="1"/>
          <p:nvPr/>
        </p:nvSpPr>
        <p:spPr>
          <a:xfrm>
            <a:off x="1735998" y="5867886"/>
            <a:ext cx="3699803" cy="461665"/>
          </a:xfrm>
          <a:prstGeom prst="rect">
            <a:avLst/>
          </a:prstGeom>
          <a:noFill/>
        </p:spPr>
        <p:txBody>
          <a:bodyPr wrap="square" rtlCol="0">
            <a:spAutoFit/>
          </a:bodyPr>
          <a:lstStyle/>
          <a:p>
            <a:pPr algn="ctr"/>
            <a:r>
              <a:rPr lang="en-US" sz="2400" b="1" dirty="0"/>
              <a:t>2D view</a:t>
            </a:r>
            <a:endParaRPr lang="en-IN" sz="2400" b="1" dirty="0"/>
          </a:p>
        </p:txBody>
      </p:sp>
      <p:sp>
        <p:nvSpPr>
          <p:cNvPr id="7" name="TextBox 6">
            <a:extLst>
              <a:ext uri="{FF2B5EF4-FFF2-40B4-BE49-F238E27FC236}">
                <a16:creationId xmlns:a16="http://schemas.microsoft.com/office/drawing/2014/main" id="{8C2B20E5-8DAC-A1B6-5473-DF184822C63D}"/>
              </a:ext>
            </a:extLst>
          </p:cNvPr>
          <p:cNvSpPr txBox="1"/>
          <p:nvPr/>
        </p:nvSpPr>
        <p:spPr>
          <a:xfrm>
            <a:off x="6520219" y="5867886"/>
            <a:ext cx="3699803" cy="461665"/>
          </a:xfrm>
          <a:prstGeom prst="rect">
            <a:avLst/>
          </a:prstGeom>
          <a:noFill/>
        </p:spPr>
        <p:txBody>
          <a:bodyPr wrap="square" rtlCol="0">
            <a:spAutoFit/>
          </a:bodyPr>
          <a:lstStyle/>
          <a:p>
            <a:pPr algn="ctr"/>
            <a:r>
              <a:rPr lang="en-US" sz="2400" b="1" dirty="0"/>
              <a:t>3D view(NTS)</a:t>
            </a:r>
            <a:endParaRPr lang="en-IN" sz="2400" b="1" dirty="0"/>
          </a:p>
        </p:txBody>
      </p:sp>
    </p:spTree>
    <p:extLst>
      <p:ext uri="{BB962C8B-B14F-4D97-AF65-F5344CB8AC3E}">
        <p14:creationId xmlns:p14="http://schemas.microsoft.com/office/powerpoint/2010/main" val="3178621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0FDC-03FD-ED75-9B0A-1B14DE9445D2}"/>
              </a:ext>
            </a:extLst>
          </p:cNvPr>
          <p:cNvSpPr>
            <a:spLocks noGrp="1"/>
          </p:cNvSpPr>
          <p:nvPr>
            <p:ph type="title"/>
          </p:nvPr>
        </p:nvSpPr>
        <p:spPr/>
        <p:txBody>
          <a:bodyPr/>
          <a:lstStyle/>
          <a:p>
            <a:r>
              <a:rPr lang="en-IN" b="1" u="sng" dirty="0"/>
              <a:t>Step-by-Step Process of Waste Segregation:</a:t>
            </a:r>
          </a:p>
        </p:txBody>
      </p:sp>
      <p:pic>
        <p:nvPicPr>
          <p:cNvPr id="1037" name="image2.png">
            <a:extLst>
              <a:ext uri="{FF2B5EF4-FFF2-40B4-BE49-F238E27FC236}">
                <a16:creationId xmlns:a16="http://schemas.microsoft.com/office/drawing/2014/main" id="{4445AD7B-65B8-5065-1056-26F321773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90" r="8978"/>
          <a:stretch>
            <a:fillRect/>
          </a:stretch>
        </p:blipFill>
        <p:spPr bwMode="auto">
          <a:xfrm>
            <a:off x="910373" y="1968218"/>
            <a:ext cx="2483218" cy="3254937"/>
          </a:xfrm>
          <a:prstGeom prst="rect">
            <a:avLst/>
          </a:prstGeom>
          <a:noFill/>
          <a:effectLst>
            <a:reflection blurRad="6350" stA="200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036" name="image5.png">
            <a:extLst>
              <a:ext uri="{FF2B5EF4-FFF2-40B4-BE49-F238E27FC236}">
                <a16:creationId xmlns:a16="http://schemas.microsoft.com/office/drawing/2014/main" id="{6B97B9A0-5EE8-58DA-205A-C15154DFC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582" r="12582"/>
          <a:stretch>
            <a:fillRect/>
          </a:stretch>
        </p:blipFill>
        <p:spPr bwMode="auto">
          <a:xfrm>
            <a:off x="3722398" y="1990443"/>
            <a:ext cx="2359427" cy="3270379"/>
          </a:xfrm>
          <a:prstGeom prst="rect">
            <a:avLst/>
          </a:prstGeom>
          <a:noFill/>
          <a:effectLst>
            <a:reflection blurRad="6350" stA="200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035" name="image4.png">
            <a:extLst>
              <a:ext uri="{FF2B5EF4-FFF2-40B4-BE49-F238E27FC236}">
                <a16:creationId xmlns:a16="http://schemas.microsoft.com/office/drawing/2014/main" id="{FD1AAFAC-28D8-E9DF-90FF-28705240F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8140"/>
          <a:stretch>
            <a:fillRect/>
          </a:stretch>
        </p:blipFill>
        <p:spPr bwMode="auto">
          <a:xfrm>
            <a:off x="6410632" y="2000840"/>
            <a:ext cx="2359427" cy="3259982"/>
          </a:xfrm>
          <a:prstGeom prst="rect">
            <a:avLst/>
          </a:prstGeom>
          <a:noFill/>
          <a:effectLst>
            <a:reflection blurRad="6350" stA="200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034" name="image7.png">
            <a:extLst>
              <a:ext uri="{FF2B5EF4-FFF2-40B4-BE49-F238E27FC236}">
                <a16:creationId xmlns:a16="http://schemas.microsoft.com/office/drawing/2014/main" id="{8A1C7352-1FB2-A12B-CB08-4484625E8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8866" y="1990443"/>
            <a:ext cx="2182761" cy="3259982"/>
          </a:xfrm>
          <a:prstGeom prst="rect">
            <a:avLst/>
          </a:prstGeom>
          <a:noFill/>
          <a:effectLst>
            <a:reflection blurRad="6350" stA="2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Rectangle 14">
            <a:extLst>
              <a:ext uri="{FF2B5EF4-FFF2-40B4-BE49-F238E27FC236}">
                <a16:creationId xmlns:a16="http://schemas.microsoft.com/office/drawing/2014/main" id="{5A548A5C-2F35-C508-4A23-7D3BB7566E2D}"/>
              </a:ext>
            </a:extLst>
          </p:cNvPr>
          <p:cNvSpPr>
            <a:spLocks noChangeArrowheads="1"/>
          </p:cNvSpPr>
          <p:nvPr/>
        </p:nvSpPr>
        <p:spPr bwMode="auto">
          <a:xfrm>
            <a:off x="314632" y="13371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15">
            <a:extLst>
              <a:ext uri="{FF2B5EF4-FFF2-40B4-BE49-F238E27FC236}">
                <a16:creationId xmlns:a16="http://schemas.microsoft.com/office/drawing/2014/main" id="{D3CF09C7-75FD-5AFF-8403-1648D3A3CD48}"/>
              </a:ext>
            </a:extLst>
          </p:cNvPr>
          <p:cNvSpPr>
            <a:spLocks noChangeArrowheads="1"/>
          </p:cNvSpPr>
          <p:nvPr/>
        </p:nvSpPr>
        <p:spPr bwMode="auto">
          <a:xfrm>
            <a:off x="314632" y="3707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6">
            <a:extLst>
              <a:ext uri="{FF2B5EF4-FFF2-40B4-BE49-F238E27FC236}">
                <a16:creationId xmlns:a16="http://schemas.microsoft.com/office/drawing/2014/main" id="{773DB9F5-5E19-D963-FA48-EFF1FBBDF17C}"/>
              </a:ext>
            </a:extLst>
          </p:cNvPr>
          <p:cNvSpPr>
            <a:spLocks noChangeArrowheads="1"/>
          </p:cNvSpPr>
          <p:nvPr/>
        </p:nvSpPr>
        <p:spPr bwMode="auto">
          <a:xfrm>
            <a:off x="314632" y="562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7">
            <a:extLst>
              <a:ext uri="{FF2B5EF4-FFF2-40B4-BE49-F238E27FC236}">
                <a16:creationId xmlns:a16="http://schemas.microsoft.com/office/drawing/2014/main" id="{C067575F-FF5C-B9E9-F443-62FA40D225AF}"/>
              </a:ext>
            </a:extLst>
          </p:cNvPr>
          <p:cNvSpPr>
            <a:spLocks noChangeArrowheads="1"/>
          </p:cNvSpPr>
          <p:nvPr/>
        </p:nvSpPr>
        <p:spPr bwMode="auto">
          <a:xfrm>
            <a:off x="314632" y="7533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8">
            <a:extLst>
              <a:ext uri="{FF2B5EF4-FFF2-40B4-BE49-F238E27FC236}">
                <a16:creationId xmlns:a16="http://schemas.microsoft.com/office/drawing/2014/main" id="{0E8E5BAD-E559-34DD-84B0-176A01F9E05E}"/>
              </a:ext>
            </a:extLst>
          </p:cNvPr>
          <p:cNvSpPr>
            <a:spLocks noChangeArrowheads="1"/>
          </p:cNvSpPr>
          <p:nvPr/>
        </p:nvSpPr>
        <p:spPr bwMode="auto">
          <a:xfrm>
            <a:off x="314632" y="9460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6428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CB357-14DC-D722-547A-F732C7387FEA}"/>
              </a:ext>
            </a:extLst>
          </p:cNvPr>
          <p:cNvSpPr txBox="1"/>
          <p:nvPr/>
        </p:nvSpPr>
        <p:spPr>
          <a:xfrm>
            <a:off x="3161126" y="103446"/>
            <a:ext cx="5869745" cy="461665"/>
          </a:xfrm>
          <a:prstGeom prst="rect">
            <a:avLst/>
          </a:prstGeom>
          <a:noFill/>
        </p:spPr>
        <p:txBody>
          <a:bodyPr wrap="square">
            <a:spAutoFit/>
          </a:bodyPr>
          <a:lstStyle/>
          <a:p>
            <a:pPr algn="ctr"/>
            <a:r>
              <a:rPr lang="en-US" sz="2400" b="1" u="sng" dirty="0"/>
              <a:t>Detection of wastes using Yolov5 algorithm:</a:t>
            </a:r>
            <a:endParaRPr lang="en-IN" sz="2400" b="1" u="sng" dirty="0"/>
          </a:p>
        </p:txBody>
      </p:sp>
      <p:pic>
        <p:nvPicPr>
          <p:cNvPr id="4" name="Picture 3">
            <a:extLst>
              <a:ext uri="{FF2B5EF4-FFF2-40B4-BE49-F238E27FC236}">
                <a16:creationId xmlns:a16="http://schemas.microsoft.com/office/drawing/2014/main" id="{A5318131-373F-5833-F235-306FA8F09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526" y="3635308"/>
            <a:ext cx="2214543" cy="2111962"/>
          </a:xfrm>
          <a:prstGeom prst="rect">
            <a:avLst/>
          </a:prstGeom>
          <a:effectLst>
            <a:reflection blurRad="6350" stA="15000" endPos="35000" dir="5400000" sy="-100000" algn="bl" rotWithShape="0"/>
          </a:effectLst>
        </p:spPr>
      </p:pic>
      <p:pic>
        <p:nvPicPr>
          <p:cNvPr id="8" name="Picture 7">
            <a:extLst>
              <a:ext uri="{FF2B5EF4-FFF2-40B4-BE49-F238E27FC236}">
                <a16:creationId xmlns:a16="http://schemas.microsoft.com/office/drawing/2014/main" id="{AE429D7A-7888-E024-E4E9-D3B4C5149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999" y="3635308"/>
            <a:ext cx="2008000" cy="2113248"/>
          </a:xfrm>
          <a:prstGeom prst="rect">
            <a:avLst/>
          </a:prstGeom>
          <a:effectLst>
            <a:reflection blurRad="6350" stA="15000" endPos="35000" dir="5400000" sy="-100000" algn="bl" rotWithShape="0"/>
          </a:effectLst>
        </p:spPr>
      </p:pic>
      <p:pic>
        <p:nvPicPr>
          <p:cNvPr id="12" name="Picture 11">
            <a:extLst>
              <a:ext uri="{FF2B5EF4-FFF2-40B4-BE49-F238E27FC236}">
                <a16:creationId xmlns:a16="http://schemas.microsoft.com/office/drawing/2014/main" id="{9159A746-E55F-EB23-030A-016F2CB5F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427" y="869741"/>
            <a:ext cx="2302582" cy="2352367"/>
          </a:xfrm>
          <a:prstGeom prst="rect">
            <a:avLst/>
          </a:prstGeom>
          <a:effectLst>
            <a:reflection blurRad="6350" stA="15000" endPos="35000" dir="5400000" sy="-100000" algn="bl" rotWithShape="0"/>
          </a:effectLst>
        </p:spPr>
      </p:pic>
      <p:pic>
        <p:nvPicPr>
          <p:cNvPr id="15" name="Picture 14">
            <a:extLst>
              <a:ext uri="{FF2B5EF4-FFF2-40B4-BE49-F238E27FC236}">
                <a16:creationId xmlns:a16="http://schemas.microsoft.com/office/drawing/2014/main" id="{E0750D86-EC78-AD4D-087A-D0E0A35A5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3028" y="869156"/>
            <a:ext cx="2214543" cy="2352952"/>
          </a:xfrm>
          <a:prstGeom prst="rect">
            <a:avLst/>
          </a:prstGeom>
          <a:effectLst>
            <a:reflection blurRad="6350" stA="15000" endPos="35000" dir="5400000" sy="-100000" algn="bl" rotWithShape="0"/>
          </a:effectLst>
        </p:spPr>
      </p:pic>
      <p:pic>
        <p:nvPicPr>
          <p:cNvPr id="16" name="Picture 15">
            <a:extLst>
              <a:ext uri="{FF2B5EF4-FFF2-40B4-BE49-F238E27FC236}">
                <a16:creationId xmlns:a16="http://schemas.microsoft.com/office/drawing/2014/main" id="{190CD556-5D6F-AF25-D621-11EC5B755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1999" y="872085"/>
            <a:ext cx="2008000" cy="2350023"/>
          </a:xfrm>
          <a:prstGeom prst="rect">
            <a:avLst/>
          </a:prstGeom>
          <a:effectLst>
            <a:reflection blurRad="6350" stA="15000" endPos="35000" dir="5400000" sy="-100000" algn="bl" rotWithShape="0"/>
          </a:effectLst>
        </p:spPr>
      </p:pic>
    </p:spTree>
    <p:extLst>
      <p:ext uri="{BB962C8B-B14F-4D97-AF65-F5344CB8AC3E}">
        <p14:creationId xmlns:p14="http://schemas.microsoft.com/office/powerpoint/2010/main" val="330841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5225-0AEB-8458-2296-260596DEF7CF}"/>
              </a:ext>
            </a:extLst>
          </p:cNvPr>
          <p:cNvSpPr>
            <a:spLocks noGrp="1"/>
          </p:cNvSpPr>
          <p:nvPr>
            <p:ph type="title"/>
          </p:nvPr>
        </p:nvSpPr>
        <p:spPr>
          <a:xfrm>
            <a:off x="838200" y="281552"/>
            <a:ext cx="10515600" cy="1325563"/>
          </a:xfrm>
        </p:spPr>
        <p:txBody>
          <a:bodyPr/>
          <a:lstStyle/>
          <a:p>
            <a:r>
              <a:rPr lang="en-IN" b="1" u="sng" dirty="0"/>
              <a:t>Loss Function Graph:</a:t>
            </a:r>
          </a:p>
        </p:txBody>
      </p:sp>
      <p:pic>
        <p:nvPicPr>
          <p:cNvPr id="4" name="image11.png">
            <a:extLst>
              <a:ext uri="{FF2B5EF4-FFF2-40B4-BE49-F238E27FC236}">
                <a16:creationId xmlns:a16="http://schemas.microsoft.com/office/drawing/2014/main" id="{76566008-1C12-CD0F-E3F4-940BB5884A8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729947" y="1690688"/>
            <a:ext cx="6732106" cy="4149672"/>
          </a:xfrm>
          <a:prstGeom prst="rect">
            <a:avLst/>
          </a:prstGeom>
          <a:ln/>
          <a:effectLst>
            <a:reflection blurRad="6350" stA="20000" endPos="35000" dir="5400000" sy="-100000" algn="bl" rotWithShape="0"/>
          </a:effectLst>
        </p:spPr>
      </p:pic>
    </p:spTree>
    <p:extLst>
      <p:ext uri="{BB962C8B-B14F-4D97-AF65-F5344CB8AC3E}">
        <p14:creationId xmlns:p14="http://schemas.microsoft.com/office/powerpoint/2010/main" val="28080011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 2013 - 2022</Template>
  <TotalTime>227</TotalTime>
  <Words>397</Words>
  <Application>Microsoft Office PowerPoint</Application>
  <PresentationFormat>Widescreen</PresentationFormat>
  <Paragraphs>34</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Approach:</vt:lpstr>
      <vt:lpstr>Various Components used :</vt:lpstr>
      <vt:lpstr>PowerPoint Presentation</vt:lpstr>
      <vt:lpstr>PowerPoint Presentation</vt:lpstr>
      <vt:lpstr>Step-by-Step Process of Waste Segregation:</vt:lpstr>
      <vt:lpstr>PowerPoint Presentation</vt:lpstr>
      <vt:lpstr>Loss Function Graph:</vt:lpstr>
      <vt:lpstr>Customizability:</vt:lpstr>
      <vt:lpstr>Conclusion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Pralay Mudi</dc:creator>
  <cp:lastModifiedBy>Unknown User</cp:lastModifiedBy>
  <cp:revision>43</cp:revision>
  <dcterms:created xsi:type="dcterms:W3CDTF">2023-08-27T03:08:37Z</dcterms:created>
  <dcterms:modified xsi:type="dcterms:W3CDTF">2024-04-13T08:01:43Z</dcterms:modified>
</cp:coreProperties>
</file>